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思源黑体 CN" panose="020B0500000000000000" pitchFamily="34" charset="-122"/>
      <p:regular r:id="rId14"/>
      <p:bold r:id="rId15"/>
    </p:embeddedFont>
    <p:embeddedFont>
      <p:font typeface="Quicksand" panose="02010600030101010101" charset="0"/>
      <p:regular r:id="rId16"/>
      <p:bold r:id="rId17"/>
    </p:embeddedFont>
    <p:embeddedFont>
      <p:font typeface="Quicksand Medium" panose="02010600030101010101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DEAF62-6F8A-4E85-8D8E-A6724A270DC1}">
  <a:tblStyle styleId="{F7DEAF62-6F8A-4E85-8D8E-A6724A270D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8" d="100"/>
          <a:sy n="128" d="100"/>
        </p:scale>
        <p:origin x="16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cc.io/curriculu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reativecommons.org/licenses/by-nc-sa/4.0/" TargetMode="External"/><Relationship Id="rId4" Type="http://schemas.openxmlformats.org/officeDocument/2006/relationships/hyperlink" Target="https://www.raspberrypi.org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thumb-up-hand-like-confirm-go-top-307176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iphone-cellphone-smartphone-mobile-37856/" TargetMode="External"/><Relationship Id="rId3" Type="http://schemas.openxmlformats.org/officeDocument/2006/relationships/hyperlink" Target="https://pixabay.com/vectors/cut-scissors-tool-1295044/" TargetMode="External"/><Relationship Id="rId7" Type="http://schemas.openxmlformats.org/officeDocument/2006/relationships/hyperlink" Target="https://pixabay.com/vectors/computer-desktop-pc-workstation-1295529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laptop-notebook-mobile-computer-154091/" TargetMode="External"/><Relationship Id="rId5" Type="http://schemas.openxmlformats.org/officeDocument/2006/relationships/hyperlink" Target="https://pixabay.com/vectors/pencil-sharpener-sharpener-office-159427/" TargetMode="External"/><Relationship Id="rId4" Type="http://schemas.openxmlformats.org/officeDocument/2006/relationships/hyperlink" Target="https://pixabay.com/vectors/school-pencil-pen-write-sketch-153561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loud-weather-forecast-weather-sky-346710/" TargetMode="External"/><Relationship Id="rId3" Type="http://schemas.openxmlformats.org/officeDocument/2006/relationships/hyperlink" Target="https://pixabay.com/vectors/tree-forest-trunk-nature-leaves-576847/" TargetMode="External"/><Relationship Id="rId7" Type="http://schemas.openxmlformats.org/officeDocument/2006/relationships/hyperlink" Target="https://pixabay.com/vectors/computer-desktop-pc-workstation-1295529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dog-hound-mammal-animal-pet-puppy-2404286/" TargetMode="External"/><Relationship Id="rId5" Type="http://schemas.openxmlformats.org/officeDocument/2006/relationships/hyperlink" Target="https://pixabay.com/illustrations/kids-silhouette-party-children-3297107/" TargetMode="External"/><Relationship Id="rId10" Type="http://schemas.openxmlformats.org/officeDocument/2006/relationships/hyperlink" Target="https://pixabay.com/vectors/flower-water-lily-lily-lotus-159951/" TargetMode="External"/><Relationship Id="rId4" Type="http://schemas.openxmlformats.org/officeDocument/2006/relationships/hyperlink" Target="https://pixabay.com/vectors/laptop-notebook-mobile-computer-154091/" TargetMode="External"/><Relationship Id="rId9" Type="http://schemas.openxmlformats.org/officeDocument/2006/relationships/hyperlink" Target="https://pixabay.com/illustrations/glue-pool-adhesive-fixed-1135242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notes-adhesive-note-memory-memo-1014547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school-pencil-pen-write-sketch-153561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iphone-cellphone-smartphone-mobile-37856/" TargetMode="Externa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iphone-cellphone-smartphone-mobile-37856/" TargetMode="External"/><Relationship Id="rId3" Type="http://schemas.openxmlformats.org/officeDocument/2006/relationships/hyperlink" Target="https://pixabay.com/vectors/cut-scissors-tool-1295044/" TargetMode="External"/><Relationship Id="rId7" Type="http://schemas.openxmlformats.org/officeDocument/2006/relationships/hyperlink" Target="https://pixabay.com/vectors/computer-desktop-pc-workstation-1295529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laptop-notebook-mobile-computer-154091/" TargetMode="External"/><Relationship Id="rId5" Type="http://schemas.openxmlformats.org/officeDocument/2006/relationships/hyperlink" Target="https://pixabay.com/vectors/pencil-sharpener-sharpener-office-159427/" TargetMode="External"/><Relationship Id="rId4" Type="http://schemas.openxmlformats.org/officeDocument/2006/relationships/hyperlink" Target="https://pixabay.com/vectors/school-pencil-pen-write-sketch-153561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e683ae8b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e683ae8b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Last updated: 03-06-21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Resources are updated regularly - the latest version is available at: </a:t>
            </a:r>
            <a:r>
              <a:rPr lang="en" sz="1000" u="sng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the-cc.io/curriculum</a:t>
            </a:r>
            <a:r>
              <a:rPr lang="en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0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This resource is licensed by the </a:t>
            </a:r>
            <a:r>
              <a:rPr lang="en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Raspberry Pi Foundation</a:t>
            </a:r>
            <a:r>
              <a:rPr lang="en" sz="1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under a Creative Commons Attribution-NonCommercial-ShareAlike 4.0 International licence. To view a copy of this license, visit, see </a:t>
            </a:r>
            <a:r>
              <a:rPr lang="en" sz="1000" u="sng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creativecommons.org/licenses/by-nc-sa/4.0/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d5fa62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d5fa62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Image source: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https://pixabay.com/vectors/thumb-up-hand-like-confirm-go-top-307176/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d5fa62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d5fa624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fd9d891f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fd9d891f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fd9d891f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fd9d891f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fda304c1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fda304c1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Scissors: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https://pixabay.com/vectors/cut-scissors-tool-1295044/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Pencil: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https://pixabay.com/vectors/school-pencil-pen-write-sketch-153561/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Sharpener: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https://pixabay.com/vectors/pencil-sharpener-sharpener-office-159427/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Laptop: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6"/>
              </a:rPr>
              <a:t>https://pixabay.com/vectors/laptop-notebook-mobile-computer-154091/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Desktop computer: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7"/>
              </a:rPr>
              <a:t>https://pixabay.com/vectors/computer-desktop-pc-workstation-1295529/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Phone: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8"/>
              </a:rPr>
              <a:t>https://pixabay.com/vectors/iphone-cellphone-smartphone-mobile-37856/</a:t>
            </a: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d9d891f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d9d891f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d9d891f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d9d891f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Tree: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https://pixabay.com/vectors/tree-forest-trunk-nature-leaves-576847/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Laptop: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https://pixabay.com/vectors/laptop-notebook-mobile-computer-154091/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People: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https://pixabay.com/illustrations/kids-silhouette-party-children-3297107/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Dog: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https://pixabay.com/illustrations/dog-hound-mammal-animal-pet-puppy-2404286/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Desktop computer: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https://pixabay.com/vectors/computer-desktop-pc-workstation-1295529/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Sun: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https://pixabay.com/vectors/cloud-weather-forecast-weather-sky-346710/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Glue: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https://pixabay.com/illustrations/glue-pool-adhesive-fixed-1135242/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Flower: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https://pixabay.com/vectors/flower-water-lily-lily-lotus-159951/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fd9d891f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fd9d891f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Sticky notes: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https://pixabay.com/illustrations/notes-adhesive-note-memory-memo-1014547/</a:t>
            </a: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7e2d7a3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7e2d7a3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Pencil: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https://pixabay.com/vectors/school-pencil-pen-write-sketch-153561/</a:t>
            </a: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Phone: </a:t>
            </a:r>
            <a:r>
              <a:rPr lang="en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https://pixabay.com/vectors/iphone-cellphone-smartphone-mobile-37856/</a:t>
            </a:r>
            <a:r>
              <a:rPr lang="en" sz="1000">
                <a:latin typeface="Quicksand"/>
                <a:ea typeface="Quicksand"/>
                <a:cs typeface="Quicksand"/>
                <a:sym typeface="Quicksand"/>
              </a:rPr>
              <a:t>  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da304c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da304c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If necessary, prompt further by asking whether any of the items are computers.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Scissors: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https://pixabay.com/vectors/cut-scissors-tool-1295044/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Pencil: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https://pixabay.com/vectors/school-pencil-pen-write-sketch-153561/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Sharpener: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https://pixabay.com/vectors/pencil-sharpener-sharpener-office-159427/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Laptop: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https://pixabay.com/vectors/laptop-notebook-mobile-computer-154091/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Desktop computer: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https://pixabay.com/vectors/computer-desktop-pc-workstation-1295529/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Phone: </a:t>
            </a:r>
            <a:r>
              <a:rPr lang="en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https://pixabay.com/vectors/iphone-cellphone-smartphone-mobile-37856/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11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5500" y="4491500"/>
            <a:ext cx="1407075" cy="4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">
  <p:cSld name="TITLE_4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23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/ Questions / Lists">
  <p:cSld name="TITLE_4_1_1_1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11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and text under (with heading)">
  <p:cSld name="TITLE_4_1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and text under (no heading)">
  <p:cSld name="TITLE_4_1_1_1_4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(no text under)">
  <p:cSld name="TITLE_4_1_1_1_3_2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0900" y="307424"/>
            <a:ext cx="85212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side by side">
  <p:cSld name="TITLE_4_1_1_1_3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40965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736600" y="1017700"/>
            <a:ext cx="40965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2:1">
  <p:cSld name="TITLE_4_1_1_1_3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558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6041575" y="1017700"/>
            <a:ext cx="27918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1:2">
  <p:cSld name="TITLE_4_1_1_1_3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279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3253475" y="1017700"/>
            <a:ext cx="55794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r Images 1:1:1">
  <p:cSld name="TITLE_4_1_1_1_3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270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253475" y="1017700"/>
            <a:ext cx="270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4"/>
          </p:nvPr>
        </p:nvSpPr>
        <p:spPr>
          <a:xfrm>
            <a:off x="6149075" y="1017700"/>
            <a:ext cx="2700000" cy="365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Quicksand"/>
              <a:buNone/>
              <a:defRPr sz="2800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 rtl="0">
              <a:buNone/>
              <a:defRPr sz="800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第一课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: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我们课堂上的科技</a:t>
            </a:r>
            <a:endParaRPr 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2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第一年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-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计算系统和网络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-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我们身边的技术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310900" y="1170124"/>
            <a:ext cx="4770766" cy="3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我可以把科技解释为帮助我们的东西</a:t>
            </a:r>
            <a:endParaRPr lang="en-US" altLang="zh-CN"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我可以在教室里找到科技的例子</a:t>
            </a:r>
            <a:endParaRPr lang="en-US" altLang="zh-CN"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icksand"/>
              <a:buChar char="●"/>
            </a:pPr>
            <a:r>
              <a:rPr lang="zh-CN" altLang="en-US" sz="1800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我可以解释这项技术是如何帮助我们的</a:t>
            </a:r>
            <a:endParaRPr sz="1800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你有多棒？（从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到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）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10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Assessment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6185600" y="1292600"/>
            <a:ext cx="19041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3 = </a:t>
            </a:r>
            <a:r>
              <a:rPr lang="zh-CN" altLang="en-US" sz="1500" b="1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非常棒</a:t>
            </a:r>
            <a:endParaRPr sz="1500" b="1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6263000" y="3414350"/>
            <a:ext cx="19041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1 = </a:t>
            </a:r>
            <a:r>
              <a:rPr lang="zh-CN" altLang="en-US" sz="1500" b="1" dirty="0">
                <a:solidFill>
                  <a:schemeClr val="dk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不太想</a:t>
            </a:r>
            <a:endParaRPr sz="1500" b="1" dirty="0">
              <a:solidFill>
                <a:schemeClr val="dk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224" y="1131670"/>
            <a:ext cx="485775" cy="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81799" y="2192558"/>
            <a:ext cx="485775" cy="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32624" y="3253433"/>
            <a:ext cx="485775" cy="7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6185600" y="2347550"/>
            <a:ext cx="14481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2 = </a:t>
            </a:r>
            <a:r>
              <a:rPr lang="zh-CN" altLang="en-US" sz="15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加把劲</a:t>
            </a:r>
            <a:r>
              <a:rPr lang="en" sz="1500" b="1" dirty="0">
                <a:solidFill>
                  <a:srgbClr val="5B5BA5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 </a:t>
            </a:r>
            <a:endParaRPr sz="1500" b="1" dirty="0">
              <a:solidFill>
                <a:srgbClr val="5B5BA5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4096500" cy="3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在这节课中，你</a:t>
            </a:r>
            <a:r>
              <a:rPr lang="en-US" altLang="zh-CN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…..</a:t>
            </a:r>
            <a:endParaRPr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学会了</a:t>
            </a: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科技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这个词的含义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在我们的课堂上发现了</a:t>
            </a: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科技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的例子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下节课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11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2"/>
          </p:nvPr>
        </p:nvSpPr>
        <p:spPr>
          <a:xfrm>
            <a:off x="4736600" y="1017700"/>
            <a:ext cx="4096500" cy="3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在下一课，你将</a:t>
            </a:r>
            <a:r>
              <a:rPr lang="en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…</a:t>
            </a:r>
            <a:endParaRPr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学习如何使用技术并找到计算机的主要部件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Summary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课程目标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: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识别技术</a:t>
            </a:r>
            <a:endParaRPr 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我可以把科技解释为帮助我们的东西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我可以在教室里找到技术的例子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我可以解释这项技术是如何帮助我们的</a:t>
            </a:r>
            <a:endParaRPr lang="en-US"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课程目标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: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识别技术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11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Objectives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2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科技这个词是什么意思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?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23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Introduction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0900" y="307424"/>
            <a:ext cx="85212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这里有一些科技的例子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Introduction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973" y="2641338"/>
            <a:ext cx="2308886" cy="13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013" y="1109050"/>
            <a:ext cx="2687651" cy="134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999" y="1116735"/>
            <a:ext cx="1109621" cy="12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descr="School, Pencil, Pen, Write, Sketch, Draw, Author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0513" y="2839367"/>
            <a:ext cx="1895676" cy="9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1713" y="1109050"/>
            <a:ext cx="1601395" cy="134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636" y="2592060"/>
            <a:ext cx="1414339" cy="14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4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4294967295"/>
          </p:nvPr>
        </p:nvSpPr>
        <p:spPr>
          <a:xfrm>
            <a:off x="310900" y="4230949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我们可以用这些东西做什么</a:t>
            </a:r>
            <a:r>
              <a:rPr lang="en-US" altLang="zh-CN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?</a:t>
            </a:r>
            <a:endParaRPr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科技这个词是什么意思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?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科技是人们用来帮助我们而制造的</a:t>
            </a:r>
            <a:br>
              <a:rPr lang="en-US" altLang="zh-CN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</a:br>
            <a:r>
              <a:rPr lang="zh-CN" altLang="en-US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Quicksand"/>
                <a:sym typeface="Quicksand"/>
              </a:rPr>
              <a:t>任何东西。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  <a:cs typeface="Quicksand"/>
              <a:sym typeface="Quicksand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6840000" y="0"/>
            <a:ext cx="19623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Introduction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5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0900" y="307424"/>
            <a:ext cx="85212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里面哪些东西属于科技？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Activity 1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6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551" y="2073013"/>
            <a:ext cx="1742208" cy="87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9099" y="2275751"/>
            <a:ext cx="1198437" cy="12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descr="Glue, Pool, Adhesive, Fixed, A To Z Index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336" y="1017726"/>
            <a:ext cx="843280" cy="125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descr="Computer, Desktop, Pc, Workstati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481" y="3062169"/>
            <a:ext cx="1895448" cy="110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descr="Tree, Forest, Trunk, Nature, Leaves, Branches, Organic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792" y="1340739"/>
            <a:ext cx="1198439" cy="1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descr="Flower, Water Lily, Lily, Lotus, Aquatic, Bloom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8182" y="2249886"/>
            <a:ext cx="1341502" cy="109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6224" y="2686268"/>
            <a:ext cx="1341511" cy="112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21790" y="1041838"/>
            <a:ext cx="1817388" cy="90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descr="Dog, Hound, Mammal, Animal, Pet, Puppy, Cute, Canine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15180" y="3498031"/>
            <a:ext cx="1403822" cy="100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descr="Cloud, Weather Forecast, Weather, Sky, Blue, White, Sun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73109" y="3648445"/>
            <a:ext cx="1311646" cy="86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寻找科技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599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Activity 2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7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310900" y="1017724"/>
            <a:ext cx="4096500" cy="3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0" i="0" dirty="0">
                <a:solidFill>
                  <a:srgbClr val="111111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你能在教室里找到哪些技术的例子呢？</a:t>
            </a:r>
            <a:endParaRPr sz="21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-US" sz="2400" b="1" i="0" dirty="0">
                <a:solidFill>
                  <a:srgbClr val="111111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探索任务</a:t>
            </a:r>
            <a:r>
              <a:rPr lang="zh-CN" altLang="en-US" sz="2400" b="0" i="0" dirty="0">
                <a:solidFill>
                  <a:srgbClr val="111111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：哪些技术的例子包含了电脑？</a:t>
            </a:r>
            <a:endParaRPr sz="21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500" y="1170100"/>
            <a:ext cx="2549954" cy="365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1243900" y="1017725"/>
            <a:ext cx="6655200" cy="313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137" name="Google Shape;137;p19"/>
          <p:cNvGraphicFramePr/>
          <p:nvPr>
            <p:extLst>
              <p:ext uri="{D42A27DB-BD31-4B8C-83A1-F6EECF244321}">
                <p14:modId xmlns:p14="http://schemas.microsoft.com/office/powerpoint/2010/main" val="2911783943"/>
              </p:ext>
            </p:extLst>
          </p:nvPr>
        </p:nvGraphicFramePr>
        <p:xfrm>
          <a:off x="1599700" y="1157288"/>
          <a:ext cx="5943600" cy="2849880"/>
        </p:xfrm>
        <a:graphic>
          <a:graphicData uri="http://schemas.openxmlformats.org/drawingml/2006/table">
            <a:tbl>
              <a:tblPr>
                <a:noFill/>
                <a:tableStyleId>{F7DEAF62-6F8A-4E85-8D8E-A6724A270DC1}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科技</a:t>
                      </a:r>
                      <a:endParaRPr sz="18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可以帮我我们</a:t>
                      </a:r>
                      <a:r>
                        <a:rPr lang="en" sz="18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...</a:t>
                      </a:r>
                      <a:endParaRPr sz="18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铅笔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冷藏食物</a:t>
                      </a:r>
                      <a:endParaRPr lang="en"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写下我的想法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去学校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手机</a:t>
                      </a:r>
                      <a:endParaRPr sz="1200" b="1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与人交谈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在纸上写字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457200" lvl="0" indent="-3048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200"/>
                        <a:buFont typeface="Quicksand"/>
                        <a:buChar char="●"/>
                      </a:pPr>
                      <a:r>
                        <a:rPr lang="zh-CN" altLang="en-US" sz="1200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踢足球</a:t>
                      </a:r>
                      <a:endParaRPr sz="1200"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10900" y="307424"/>
            <a:ext cx="85212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科技是如何帮助我们的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2"/>
          </p:nvPr>
        </p:nvSpPr>
        <p:spPr>
          <a:xfrm>
            <a:off x="6840000" y="0"/>
            <a:ext cx="19605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Activity 3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8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41" name="Google Shape;141;p19" descr="School, Pencil, Pen, Write, Sketch, Draw, Auth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00" y="1727000"/>
            <a:ext cx="14287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125" y="2913050"/>
            <a:ext cx="7239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2"/>
          </p:nvPr>
        </p:nvSpPr>
        <p:spPr>
          <a:xfrm>
            <a:off x="310900" y="4269999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这些物品有什么共同之处吗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?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310900" y="313512"/>
            <a:ext cx="85212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这里有一些科技的例子</a:t>
            </a:r>
            <a:endParaRPr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3"/>
          </p:nvPr>
        </p:nvSpPr>
        <p:spPr>
          <a:xfrm>
            <a:off x="6840000" y="0"/>
            <a:ext cx="1960800" cy="314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Plenary</a:t>
            </a:r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920" y="1013663"/>
            <a:ext cx="1438255" cy="15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 descr="School, Pencil, Pen, Write, Sketch, Draw, Autho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38" y="3168954"/>
            <a:ext cx="1895676" cy="9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2325" y="1076775"/>
            <a:ext cx="1818252" cy="15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5" y="1274099"/>
            <a:ext cx="3128576" cy="15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3174" y="2838363"/>
            <a:ext cx="2352650" cy="13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0625" y="2718749"/>
            <a:ext cx="1628650" cy="16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思源黑体 CN" panose="020B0500000000000000" pitchFamily="34" charset="-122"/>
                <a:ea typeface="思源黑体 CN" panose="020B0500000000000000" pitchFamily="34" charset="-122"/>
              </a:rPr>
              <a:t>9</a:t>
            </a:fld>
            <a:endParaRPr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PF Curriculum Slides">
  <a:themeElements>
    <a:clrScheme name="Simple Light">
      <a:dk1>
        <a:srgbClr val="000000"/>
      </a:dk1>
      <a:lt1>
        <a:srgbClr val="FFFFFF"/>
      </a:lt1>
      <a:dk2>
        <a:srgbClr val="F7F6FB"/>
      </a:dk2>
      <a:lt2>
        <a:srgbClr val="F2FCFC"/>
      </a:lt2>
      <a:accent1>
        <a:srgbClr val="F1FAFF"/>
      </a:accent1>
      <a:accent2>
        <a:srgbClr val="FFF8F3"/>
      </a:accent2>
      <a:accent3>
        <a:srgbClr val="FFFEF2"/>
      </a:accent3>
      <a:accent4>
        <a:srgbClr val="F5FBF5"/>
      </a:accent4>
      <a:accent5>
        <a:srgbClr val="F5FBF5"/>
      </a:accent5>
      <a:accent6>
        <a:srgbClr val="CD2355"/>
      </a:accent6>
      <a:hlink>
        <a:srgbClr val="00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667</Words>
  <Application>Microsoft Office PowerPoint</Application>
  <PresentationFormat>全屏显示(16:9)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Quicksand</vt:lpstr>
      <vt:lpstr>思源黑体 CN</vt:lpstr>
      <vt:lpstr>Quicksand Medium</vt:lpstr>
      <vt:lpstr>Arial</vt:lpstr>
      <vt:lpstr>RPF Curriculum Slides</vt:lpstr>
      <vt:lpstr>第一课:我们课堂上的科技</vt:lpstr>
      <vt:lpstr>课程目标:识别技术</vt:lpstr>
      <vt:lpstr>科技这个词是什么意思?</vt:lpstr>
      <vt:lpstr>这里有一些科技的例子</vt:lpstr>
      <vt:lpstr>科技这个词是什么意思? 科技是人们用来帮助我们而制造的 任何东西。</vt:lpstr>
      <vt:lpstr>里面哪些东西属于科技？</vt:lpstr>
      <vt:lpstr>寻找科技</vt:lpstr>
      <vt:lpstr>科技是如何帮助我们的</vt:lpstr>
      <vt:lpstr>这里有一些科技的例子</vt:lpstr>
      <vt:lpstr>你有多棒？（从1到3）</vt:lpstr>
      <vt:lpstr>下节课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第一课:我们课堂上的科技</dc:title>
  <cp:lastModifiedBy>Canyu Liu</cp:lastModifiedBy>
  <cp:revision>2</cp:revision>
  <dcterms:modified xsi:type="dcterms:W3CDTF">2023-10-19T08:15:00Z</dcterms:modified>
</cp:coreProperties>
</file>